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Merriweather" panose="020B0604020202020204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nyme" initials="" lastIdx="6" clrIdx="0"/>
  <p:cmAuthor id="1" name="Did Med" initials="" lastIdx="5" clrIdx="1"/>
  <p:cmAuthor id="2" name="Ishimwe Blaise" initials="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3462" autoAdjust="0"/>
  </p:normalViewPr>
  <p:slideViewPr>
    <p:cSldViewPr snapToGrid="0">
      <p:cViewPr varScale="1">
        <p:scale>
          <a:sx n="37" d="100"/>
          <a:sy n="37" d="100"/>
        </p:scale>
        <p:origin x="2262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6-01T13:36:50.672" idx="1">
    <p:pos x="6000" y="0"/>
    <p:text>Zak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6-01T13:37:40.026" idx="3">
    <p:pos x="6000" y="0"/>
    <p:text>Zak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6-01T13:37:45.029" idx="4">
    <p:pos x="6000" y="0"/>
    <p:text>Zak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6-03T13:35:23.196" idx="5">
    <p:pos x="6000" y="0"/>
    <p:text>Zak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6-01T13:37:58.498" idx="6">
    <p:pos x="6000" y="0"/>
    <p:text>Zak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1T13:37:55.129" idx="5">
    <p:pos x="6000" y="0"/>
    <p:text>moh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6-01T13:37:34.787" idx="4">
    <p:pos x="6000" y="0"/>
    <p:text>Blaise</p:tex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6-01T13:37:18.703" idx="5">
    <p:pos x="6000" y="0"/>
    <p:text>Blaise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6-01T13:37:01.328" idx="2">
    <p:pos x="6000" y="0"/>
    <p:text>Zak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1T13:36:43.871" idx="1">
    <p:pos x="6000" y="0"/>
    <p:text>Moi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1T13:37:00.475" idx="2">
    <p:pos x="6000" y="0"/>
    <p:text>moi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6-01T13:36:37.869" idx="1">
    <p:pos x="6000" y="0"/>
    <p:text>Blaise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6-01T13:39:35.241" idx="2">
    <p:pos x="6000" y="0"/>
    <p:text>Blaise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6-01T13:37:01.642" idx="3">
    <p:pos x="6000" y="0"/>
    <p:text>Blaise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1T13:37:34.980" idx="3">
    <p:pos x="6000" y="0"/>
    <p:text>moh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1T13:37:43.686" idx="4">
    <p:pos x="6000" y="0"/>
    <p:text>moh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0404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200" dirty="0">
              <a:solidFill>
                <a:srgbClr val="40404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0" t="0" r="0" b="0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0" t="0" r="0" b="0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comments" Target="../comments/comment9.xml"/><Relationship Id="rId5" Type="http://schemas.openxmlformats.org/officeDocument/2006/relationships/image" Target="../media/image24.png"/><Relationship Id="rId10" Type="http://schemas.openxmlformats.org/officeDocument/2006/relationships/image" Target="../media/image29.gif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rebrand.ly/TrafficMonitoring" TargetMode="External"/><Relationship Id="rId3" Type="http://schemas.openxmlformats.org/officeDocument/2006/relationships/hyperlink" Target="https://rebrand.ly/sklearn" TargetMode="External"/><Relationship Id="rId7" Type="http://schemas.openxmlformats.org/officeDocument/2006/relationships/hyperlink" Target="https://rebrand.ly/VehicleDetec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brand.ly/ProjectRepo" TargetMode="External"/><Relationship Id="rId5" Type="http://schemas.openxmlformats.org/officeDocument/2006/relationships/hyperlink" Target="https://rebrand.ly/SVM2" TargetMode="External"/><Relationship Id="rId10" Type="http://schemas.openxmlformats.org/officeDocument/2006/relationships/hyperlink" Target="https://rebrand.ly/CamCalib3D" TargetMode="External"/><Relationship Id="rId4" Type="http://schemas.openxmlformats.org/officeDocument/2006/relationships/hyperlink" Target="https://rebrand.ly/SVM" TargetMode="External"/><Relationship Id="rId9" Type="http://schemas.openxmlformats.org/officeDocument/2006/relationships/hyperlink" Target="https://rebrand.ly/CompVision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ebrand.ly/ProjectRepo" TargetMode="External"/><Relationship Id="rId3" Type="http://schemas.openxmlformats.org/officeDocument/2006/relationships/hyperlink" Target="https://www.learnopencv.com/install-opencv-3-and-dlib-on-windows-python-only/" TargetMode="External"/><Relationship Id="rId7" Type="http://schemas.openxmlformats.org/officeDocument/2006/relationships/hyperlink" Target="https://towardsdatascience.com/vehicles-tracking-with-hog-and-linear-svm-c9f27eaf521a" TargetMode="External"/><Relationship Id="rId12" Type="http://schemas.openxmlformats.org/officeDocument/2006/relationships/hyperlink" Target="https://www.rapidtables.com/web/color/RGB_Color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earnopencv.com/histogram-of-oriented-gradients/" TargetMode="External"/><Relationship Id="rId11" Type="http://schemas.openxmlformats.org/officeDocument/2006/relationships/hyperlink" Target="http://farshbafdoustar.blogspot.com/2011/09/hog-with-matlab-implementation.html" TargetMode="External"/><Relationship Id="rId5" Type="http://schemas.openxmlformats.org/officeDocument/2006/relationships/hyperlink" Target="https://docs.opencv.org/2.4/doc/tutorials/ml/introduction_to_svm/introduction_to_svm.html" TargetMode="External"/><Relationship Id="rId10" Type="http://schemas.openxmlformats.org/officeDocument/2006/relationships/hyperlink" Target="http://www.clker.com/cliparts/S/J/k/r/N/m/blue-car-md.png" TargetMode="External"/><Relationship Id="rId4" Type="http://schemas.openxmlformats.org/officeDocument/2006/relationships/hyperlink" Target="https://docs.opencv.org/3.1.0/d9/d61/tutorial_py_morphological_ops.html" TargetMode="External"/><Relationship Id="rId9" Type="http://schemas.openxmlformats.org/officeDocument/2006/relationships/hyperlink" Target="http://www.everythingai.co.in/2018/02/15/logistic-regressio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66381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AI: Vehicle detection with Computer Vision</a:t>
            </a: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11700" y="2473285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BOUHADDI Zakariya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DIDOUH Mohamed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ISHIMWE Blaise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819" y="344700"/>
            <a:ext cx="1741580" cy="128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Shape 205"/>
          <p:cNvGrpSpPr/>
          <p:nvPr/>
        </p:nvGrpSpPr>
        <p:grpSpPr>
          <a:xfrm>
            <a:off x="6753300" y="2857325"/>
            <a:ext cx="2279875" cy="2191550"/>
            <a:chOff x="6753300" y="2857325"/>
            <a:chExt cx="2279875" cy="2191550"/>
          </a:xfrm>
        </p:grpSpPr>
        <p:sp>
          <p:nvSpPr>
            <p:cNvPr id="206" name="Shape 206"/>
            <p:cNvSpPr/>
            <p:nvPr/>
          </p:nvSpPr>
          <p:spPr>
            <a:xfrm>
              <a:off x="7460050" y="3203900"/>
              <a:ext cx="1446000" cy="732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753300" y="3203900"/>
              <a:ext cx="2152800" cy="1479000"/>
            </a:xfrm>
            <a:prstGeom prst="corner">
              <a:avLst>
                <a:gd name="adj1" fmla="val 45136"/>
                <a:gd name="adj2" fmla="val 44244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7211375" y="4625875"/>
              <a:ext cx="13338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rgbClr val="FF0000"/>
                  </a:solidFill>
                </a:rPr>
                <a:t>Non-Vehicles</a:t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209" name="Shape 209"/>
            <p:cNvSpPr txBox="1"/>
            <p:nvPr/>
          </p:nvSpPr>
          <p:spPr>
            <a:xfrm>
              <a:off x="7699375" y="2857325"/>
              <a:ext cx="13338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rgbClr val="0000FF"/>
                  </a:solidFill>
                </a:rPr>
                <a:t>Vehicles</a:t>
              </a:r>
              <a:endParaRPr b="1">
                <a:solidFill>
                  <a:srgbClr val="0000FF"/>
                </a:solidFill>
              </a:endParaRPr>
            </a:p>
          </p:txBody>
        </p:sp>
      </p:grpSp>
      <p:pic>
        <p:nvPicPr>
          <p:cNvPr id="210" name="Shape 210"/>
          <p:cNvPicPr preferRelativeResize="0"/>
          <p:nvPr/>
        </p:nvPicPr>
        <p:blipFill rotWithShape="1">
          <a:blip r:embed="rId3">
            <a:alphaModFix amt="23000"/>
          </a:blip>
          <a:srcRect l="35867" t="53311" r="49543" b="27530"/>
          <a:stretch/>
        </p:blipFill>
        <p:spPr>
          <a:xfrm>
            <a:off x="3363813" y="4005875"/>
            <a:ext cx="1333949" cy="985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Shape 211"/>
          <p:cNvCxnSpPr>
            <a:stCxn id="212" idx="2"/>
          </p:cNvCxnSpPr>
          <p:nvPr/>
        </p:nvCxnSpPr>
        <p:spPr>
          <a:xfrm>
            <a:off x="4634712" y="4549687"/>
            <a:ext cx="2346900" cy="28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the dataset</a:t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369175" y="1341750"/>
            <a:ext cx="4644000" cy="25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Create from video: </a:t>
            </a:r>
            <a:endParaRPr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Frames folder</a:t>
            </a:r>
            <a:endParaRPr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Tiles folder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Sorting in folders: </a:t>
            </a:r>
            <a:endParaRPr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Removing irrelevant images</a:t>
            </a:r>
            <a:endParaRPr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Separating between vehicles and non-vehicles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050" y="3280313"/>
            <a:ext cx="519025" cy="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7098" y="3280313"/>
            <a:ext cx="519025" cy="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9138" y="3280313"/>
            <a:ext cx="519025" cy="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5050" y="4106850"/>
            <a:ext cx="519025" cy="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7100" y="4106850"/>
            <a:ext cx="519025" cy="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9138" y="4106850"/>
            <a:ext cx="519025" cy="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713" y="3371175"/>
            <a:ext cx="2152650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Shape 222"/>
          <p:cNvCxnSpPr>
            <a:stCxn id="212" idx="0"/>
          </p:cNvCxnSpPr>
          <p:nvPr/>
        </p:nvCxnSpPr>
        <p:spPr>
          <a:xfrm rot="10800000" flipH="1">
            <a:off x="4634712" y="3038363"/>
            <a:ext cx="2373000" cy="52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Shape 223"/>
          <p:cNvSpPr/>
          <p:nvPr/>
        </p:nvSpPr>
        <p:spPr>
          <a:xfrm>
            <a:off x="2759900" y="3845475"/>
            <a:ext cx="912300" cy="4230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5597200" y="3845475"/>
            <a:ext cx="912300" cy="4230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 amt="52000"/>
          </a:blip>
          <a:srcRect l="35867" t="53311" r="49543" b="27530"/>
          <a:stretch/>
        </p:blipFill>
        <p:spPr>
          <a:xfrm>
            <a:off x="3672188" y="3757350"/>
            <a:ext cx="1333949" cy="9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35867" t="53311" r="49543" b="27530"/>
          <a:stretch/>
        </p:blipFill>
        <p:spPr>
          <a:xfrm>
            <a:off x="3967738" y="3564263"/>
            <a:ext cx="1333949" cy="98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Extracting the features</a:t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511500" y="1641100"/>
            <a:ext cx="7149900" cy="26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HOG (Histogram of Oriented Gradient)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700" y="2025150"/>
            <a:ext cx="5356676" cy="29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2571750" y="4852200"/>
            <a:ext cx="44046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https://www.learnopencv.com/wp-content/uploads/2016/12/hog-cell-gradients.png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Extracting the features (2)</a:t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4950"/>
            <a:ext cx="4643601" cy="32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151" y="1867000"/>
            <a:ext cx="4195600" cy="227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119500" y="4714375"/>
            <a:ext cx="44046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https://www.learnopencv.com/wp-content/uploads/2016/12/hog-histogram-1.png</a:t>
            </a:r>
            <a:endParaRPr sz="900"/>
          </a:p>
        </p:txBody>
      </p:sp>
      <p:sp>
        <p:nvSpPr>
          <p:cNvPr id="245" name="Shape 245"/>
          <p:cNvSpPr txBox="1"/>
          <p:nvPr/>
        </p:nvSpPr>
        <p:spPr>
          <a:xfrm>
            <a:off x="4427800" y="4714375"/>
            <a:ext cx="44046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https://www.learnopencv.com/wp-content/uploads/2016/12/histogram-8x8-cell.png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Extracting the features (2’)</a:t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700" y="1305450"/>
            <a:ext cx="1860075" cy="316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1903964"/>
            <a:ext cx="5424826" cy="25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6024425" y="4468600"/>
            <a:ext cx="29967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https://www.learnopencv.com/wp-content/uploads/2016/12/hog-visualization.png</a:t>
            </a:r>
            <a:endParaRPr sz="900"/>
          </a:p>
        </p:txBody>
      </p:sp>
      <p:sp>
        <p:nvSpPr>
          <p:cNvPr id="255" name="Shape 255"/>
          <p:cNvSpPr txBox="1"/>
          <p:nvPr/>
        </p:nvSpPr>
        <p:spPr>
          <a:xfrm>
            <a:off x="1004350" y="4468600"/>
            <a:ext cx="43524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http://farshbafdoustar.blogspot.com/2011/09/hog-with-matlab-implementation.html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Extracting the features (3)</a:t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363075" y="1565750"/>
            <a:ext cx="80178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Extracting the histogram of color features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Normalizing and combining the features</a:t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00" y="1971175"/>
            <a:ext cx="513187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049" y="1511774"/>
            <a:ext cx="2438576" cy="25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sp>
        <p:nvSpPr>
          <p:cNvPr id="265" name="Shape 265"/>
          <p:cNvSpPr txBox="1"/>
          <p:nvPr/>
        </p:nvSpPr>
        <p:spPr>
          <a:xfrm>
            <a:off x="6450700" y="4095250"/>
            <a:ext cx="25704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https://www.rapidtables.com/web/color/RGB_Color.html</a:t>
            </a:r>
            <a:endParaRPr sz="900"/>
          </a:p>
        </p:txBody>
      </p:sp>
      <p:sp>
        <p:nvSpPr>
          <p:cNvPr id="266" name="Shape 266"/>
          <p:cNvSpPr txBox="1"/>
          <p:nvPr/>
        </p:nvSpPr>
        <p:spPr>
          <a:xfrm>
            <a:off x="1362688" y="4095250"/>
            <a:ext cx="40353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http://www.coldvision.io/wp-content/uploads/2017/03/rgb-histogram-plot.jpg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475" y="2298075"/>
            <a:ext cx="2608275" cy="25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Training the classifier</a:t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550" y="1575263"/>
            <a:ext cx="367465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25" y="3974550"/>
            <a:ext cx="3176876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1754450" y="3596250"/>
            <a:ext cx="12252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Non-Vehicle</a:t>
            </a:r>
            <a:endParaRPr b="1"/>
          </a:p>
        </p:txBody>
      </p:sp>
      <p:sp>
        <p:nvSpPr>
          <p:cNvPr id="276" name="Shape 276"/>
          <p:cNvSpPr txBox="1"/>
          <p:nvPr/>
        </p:nvSpPr>
        <p:spPr>
          <a:xfrm>
            <a:off x="6789525" y="2298075"/>
            <a:ext cx="8727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Vehicle</a:t>
            </a:r>
            <a:endParaRPr b="1"/>
          </a:p>
        </p:txBody>
      </p:sp>
      <p:sp>
        <p:nvSpPr>
          <p:cNvPr id="277" name="Shape 277"/>
          <p:cNvSpPr txBox="1"/>
          <p:nvPr/>
        </p:nvSpPr>
        <p:spPr>
          <a:xfrm>
            <a:off x="211800" y="1490100"/>
            <a:ext cx="2789700" cy="21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Sklearn Library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Data sets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80% for training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20% for testing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LinearSVC()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Parameters</a:t>
            </a:r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3640575" y="4784175"/>
            <a:ext cx="47175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https://docs.opencv.org/2.4/doc/tutorials/ml/introduction_to_svm/introduction_to_svm.html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Finding cars on images or videos</a:t>
            </a: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511500" y="1641100"/>
            <a:ext cx="54135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Searching with the Sliding Window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263" y="2545088"/>
            <a:ext cx="755332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511500" y="1908725"/>
            <a:ext cx="6733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Generating the heatmap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511500" y="2161475"/>
            <a:ext cx="3705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Finding the cars</a:t>
            </a:r>
            <a:endParaRPr/>
          </a:p>
        </p:txBody>
      </p:sp>
      <p:grpSp>
        <p:nvGrpSpPr>
          <p:cNvPr id="289" name="Shape 289"/>
          <p:cNvGrpSpPr/>
          <p:nvPr/>
        </p:nvGrpSpPr>
        <p:grpSpPr>
          <a:xfrm>
            <a:off x="1113413" y="2510063"/>
            <a:ext cx="7615050" cy="2371725"/>
            <a:chOff x="740050" y="4916825"/>
            <a:chExt cx="7615050" cy="2371725"/>
          </a:xfrm>
        </p:grpSpPr>
        <p:pic>
          <p:nvPicPr>
            <p:cNvPr id="290" name="Shape 290"/>
            <p:cNvPicPr preferRelativeResize="0"/>
            <p:nvPr/>
          </p:nvPicPr>
          <p:blipFill rotWithShape="1">
            <a:blip r:embed="rId3">
              <a:alphaModFix/>
            </a:blip>
            <a:srcRect l="49266"/>
            <a:stretch/>
          </p:blipFill>
          <p:spPr>
            <a:xfrm>
              <a:off x="740050" y="4916825"/>
              <a:ext cx="3831950" cy="237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Shape 291"/>
            <p:cNvPicPr preferRelativeResize="0"/>
            <p:nvPr/>
          </p:nvPicPr>
          <p:blipFill rotWithShape="1">
            <a:blip r:embed="rId4">
              <a:alphaModFix/>
            </a:blip>
            <a:srcRect l="50064"/>
            <a:stretch/>
          </p:blipFill>
          <p:spPr>
            <a:xfrm>
              <a:off x="4649800" y="4935875"/>
              <a:ext cx="3705300" cy="2333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Shape 292"/>
          <p:cNvGrpSpPr/>
          <p:nvPr/>
        </p:nvGrpSpPr>
        <p:grpSpPr>
          <a:xfrm>
            <a:off x="1011650" y="2431900"/>
            <a:ext cx="7685962" cy="2333625"/>
            <a:chOff x="2719413" y="5413025"/>
            <a:chExt cx="7685962" cy="2333625"/>
          </a:xfrm>
        </p:grpSpPr>
        <p:pic>
          <p:nvPicPr>
            <p:cNvPr id="293" name="Shape 293"/>
            <p:cNvPicPr preferRelativeResize="0"/>
            <p:nvPr/>
          </p:nvPicPr>
          <p:blipFill rotWithShape="1">
            <a:blip r:embed="rId4">
              <a:alphaModFix/>
            </a:blip>
            <a:srcRect r="50064"/>
            <a:stretch/>
          </p:blipFill>
          <p:spPr>
            <a:xfrm>
              <a:off x="6700075" y="5413025"/>
              <a:ext cx="3705300" cy="233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Shape 2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19413" y="5470163"/>
              <a:ext cx="3705225" cy="2219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2562187" y="4765525"/>
            <a:ext cx="47175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https://towardsdatascience.com/vehicles-tracking-with-hog-and-linear-svm-c9f27eaf521a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Demonstrations</a:t>
            </a: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408850" y="1594625"/>
            <a:ext cx="73449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 txBox="1"/>
          <p:nvPr/>
        </p:nvSpPr>
        <p:spPr>
          <a:xfrm>
            <a:off x="475050" y="1755725"/>
            <a:ext cx="71478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 1 :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Input video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Output video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Demonstrations (1)</a:t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65" y="2031575"/>
            <a:ext cx="4572036" cy="25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031575"/>
            <a:ext cx="4572000" cy="257557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1604493" y="1579000"/>
            <a:ext cx="12135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Input video</a:t>
            </a:r>
            <a:endParaRPr b="1"/>
          </a:p>
        </p:txBody>
      </p:sp>
      <p:sp>
        <p:nvSpPr>
          <p:cNvPr id="313" name="Shape 313"/>
          <p:cNvSpPr txBox="1"/>
          <p:nvPr/>
        </p:nvSpPr>
        <p:spPr>
          <a:xfrm>
            <a:off x="6251424" y="1579000"/>
            <a:ext cx="12954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Output video</a:t>
            </a:r>
            <a:endParaRPr b="1"/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Demonstrations (2)</a:t>
            </a:r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408850" y="1594625"/>
            <a:ext cx="73449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490175" y="1755725"/>
            <a:ext cx="71478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 2 : 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Original project 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Videos without training 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Videos with training</a:t>
            </a: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774350" y="1555825"/>
            <a:ext cx="6450600" cy="17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Computer Vision : what is it?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Projects for vehicle detection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Based on image processing with counting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Traffic flow analysis 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Based on classification (SVM)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Autonomous cars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100" y="3148950"/>
            <a:ext cx="3645826" cy="17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4325" y="178175"/>
            <a:ext cx="1614250" cy="16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2054413" y="4686925"/>
            <a:ext cx="4789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https://www.learnopencv.com/install-opencv-3-and-dlib-on-windows-python-only/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Demonstrations (3)</a:t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1604493" y="1579000"/>
            <a:ext cx="12135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Input video</a:t>
            </a:r>
            <a:endParaRPr b="1"/>
          </a:p>
        </p:txBody>
      </p:sp>
      <p:sp>
        <p:nvSpPr>
          <p:cNvPr id="329" name="Shape 329"/>
          <p:cNvSpPr txBox="1"/>
          <p:nvPr/>
        </p:nvSpPr>
        <p:spPr>
          <a:xfrm>
            <a:off x="6251424" y="1579000"/>
            <a:ext cx="12954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Output video</a:t>
            </a:r>
            <a:endParaRPr b="1"/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t="15440"/>
          <a:stretch/>
        </p:blipFill>
        <p:spPr>
          <a:xfrm>
            <a:off x="4806450" y="1998400"/>
            <a:ext cx="4185349" cy="21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4">
            <a:alphaModFix/>
          </a:blip>
          <a:srcRect t="15153"/>
          <a:stretch/>
        </p:blipFill>
        <p:spPr>
          <a:xfrm>
            <a:off x="118575" y="1998400"/>
            <a:ext cx="4185350" cy="2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Demonstrations (4)</a:t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 t="16359"/>
          <a:stretch/>
        </p:blipFill>
        <p:spPr>
          <a:xfrm>
            <a:off x="4694078" y="3246650"/>
            <a:ext cx="4373721" cy="18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 t="16359"/>
          <a:stretch/>
        </p:blipFill>
        <p:spPr>
          <a:xfrm>
            <a:off x="101375" y="3246650"/>
            <a:ext cx="4373700" cy="187669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890063" y="2921425"/>
            <a:ext cx="27963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Trained with default dataset </a:t>
            </a:r>
            <a:endParaRPr b="1"/>
          </a:p>
        </p:txBody>
      </p:sp>
      <p:sp>
        <p:nvSpPr>
          <p:cNvPr id="341" name="Shape 341"/>
          <p:cNvSpPr txBox="1"/>
          <p:nvPr/>
        </p:nvSpPr>
        <p:spPr>
          <a:xfrm>
            <a:off x="5762688" y="2921425"/>
            <a:ext cx="22365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Trained with our dataset </a:t>
            </a:r>
            <a:endParaRPr b="1"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5">
            <a:alphaModFix/>
          </a:blip>
          <a:srcRect t="16359"/>
          <a:stretch/>
        </p:blipFill>
        <p:spPr>
          <a:xfrm>
            <a:off x="2725675" y="1270713"/>
            <a:ext cx="3692700" cy="1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Bibliography</a:t>
            </a:r>
            <a:endParaRPr/>
          </a:p>
        </p:txBody>
      </p:sp>
      <p:sp>
        <p:nvSpPr>
          <p:cNvPr id="349" name="Shape 349"/>
          <p:cNvSpPr txBox="1"/>
          <p:nvPr/>
        </p:nvSpPr>
        <p:spPr>
          <a:xfrm>
            <a:off x="311725" y="1386975"/>
            <a:ext cx="85662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Sklearn library documentation: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https://rebrand.ly/sklearn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Classification of Fruits Using Computer Vision and a Multiclass Support Vector Machine: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https://rebrand.ly/SVM</a:t>
            </a:r>
            <a:endParaRPr/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Fish species classification by color, texture and multi-class support vector machine using computer vision: </a:t>
            </a:r>
            <a:r>
              <a:rPr lang="fr" u="sng">
                <a:solidFill>
                  <a:schemeClr val="hlink"/>
                </a:solidFill>
                <a:hlinkClick r:id="rId5"/>
              </a:rPr>
              <a:t>https://rebrand.ly/SVM2</a:t>
            </a:r>
            <a:endParaRPr sz="1750">
              <a:solidFill>
                <a:srgbClr val="505050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Project repository: </a:t>
            </a:r>
            <a:r>
              <a:rPr lang="fr" u="sng">
                <a:solidFill>
                  <a:schemeClr val="hlink"/>
                </a:solidFill>
                <a:hlinkClick r:id="rId6"/>
              </a:rPr>
              <a:t>https://rebrand.ly/ProjectRepo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Vehicle Detection And Counting In Traffic Video Based On Opencv: </a:t>
            </a:r>
            <a:r>
              <a:rPr lang="fr" u="sng">
                <a:solidFill>
                  <a:schemeClr val="hlink"/>
                </a:solidFill>
                <a:hlinkClick r:id="rId7"/>
              </a:rPr>
              <a:t>https://rebrand.ly/VehicleDetect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Vision based real time traffic monitoring: </a:t>
            </a:r>
            <a:r>
              <a:rPr lang="fr" u="sng">
                <a:solidFill>
                  <a:schemeClr val="hlink"/>
                </a:solidFill>
                <a:hlinkClick r:id="rId8"/>
              </a:rPr>
              <a:t>https://rebrand.ly/TrafficMonitoring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Computer Vision Based Vehicle Detection for Toll Collection System Using Embedded Linux: </a:t>
            </a:r>
            <a:r>
              <a:rPr lang="fr" u="sng">
                <a:solidFill>
                  <a:schemeClr val="hlink"/>
                </a:solidFill>
                <a:hlinkClick r:id="rId9"/>
              </a:rPr>
              <a:t>https://rebrand.ly/CompVision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Traffic Surveillance Camera Calibration by 3D Model Bounding Box Alignment for Accurate Vehicle Speed Measurement: </a:t>
            </a:r>
            <a:r>
              <a:rPr lang="fr" u="sng">
                <a:solidFill>
                  <a:schemeClr val="hlink"/>
                </a:solidFill>
                <a:hlinkClick r:id="rId10"/>
              </a:rPr>
              <a:t>https://rebrand.ly/CamCalib3D</a:t>
            </a:r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Credits</a:t>
            </a:r>
            <a:endParaRPr/>
          </a:p>
        </p:txBody>
      </p:sp>
      <p:sp>
        <p:nvSpPr>
          <p:cNvPr id="356" name="Shape 356"/>
          <p:cNvSpPr txBox="1"/>
          <p:nvPr/>
        </p:nvSpPr>
        <p:spPr>
          <a:xfrm>
            <a:off x="574850" y="1641375"/>
            <a:ext cx="7775700" cy="27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https://www.learnopencv.com/install-opencv-3-and-dlib-on-windows-python-only/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https://docs.opencv.org/3.1.0/d9/d61/tutorial_py_morphological_ops.html</a:t>
            </a:r>
            <a:r>
              <a:rPr lang="fr"/>
              <a:t> 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5"/>
              </a:rPr>
              <a:t>https://docs.opencv.org/2.4/doc/tutorials/ml/introduction_to_svm/introduction_to_svm.html</a:t>
            </a:r>
            <a:r>
              <a:rPr lang="fr"/>
              <a:t> 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6"/>
              </a:rPr>
              <a:t>https://www.learnopencv.com/histogram-of-oriented-gradients/</a:t>
            </a:r>
            <a:r>
              <a:rPr lang="fr"/>
              <a:t> 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7"/>
              </a:rPr>
              <a:t>https://towardsdatascience.com/vehicles-tracking-with-hog-and-linear-svm-c9f27eaf521a</a:t>
            </a:r>
            <a:r>
              <a:rPr lang="fr"/>
              <a:t> 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accent5"/>
                </a:solidFill>
                <a:hlinkClick r:id="rId8"/>
              </a:rPr>
              <a:t>https://rebrand.ly/ProjectRepo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9"/>
              </a:rPr>
              <a:t>http://www.everythingai.co.in/2018/02/15/logistic-regression/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10"/>
              </a:rPr>
              <a:t>http://www.clker.com/cliparts/S/J/k/r/N/m/blue-car-md.png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11"/>
              </a:rPr>
              <a:t>http://farshbafdoustar.blogspot.com/2011/09/hog-with-matlab-implementation.html</a:t>
            </a:r>
            <a:r>
              <a:rPr lang="fr"/>
              <a:t> 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12"/>
              </a:rPr>
              <a:t>https://www.rapidtables.com/web/color/RGB_Color.html</a:t>
            </a:r>
            <a:r>
              <a:rPr lang="fr"/>
              <a:t>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488925" y="1570050"/>
            <a:ext cx="73317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Classifying cars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Finding cars on images or videos</a:t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4448575" y="2131225"/>
            <a:ext cx="1319100" cy="1370400"/>
          </a:xfrm>
          <a:prstGeom prst="rightArrowCallout">
            <a:avLst>
              <a:gd name="adj1" fmla="val 10749"/>
              <a:gd name="adj2" fmla="val 19320"/>
              <a:gd name="adj3" fmla="val 26481"/>
              <a:gd name="adj4" fmla="val 58089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 2</a:t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796" y="1755975"/>
            <a:ext cx="1546329" cy="76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Shape 366"/>
          <p:cNvGrpSpPr/>
          <p:nvPr/>
        </p:nvGrpSpPr>
        <p:grpSpPr>
          <a:xfrm>
            <a:off x="7456548" y="3249217"/>
            <a:ext cx="1698836" cy="1010292"/>
            <a:chOff x="7054742" y="3195525"/>
            <a:chExt cx="1921325" cy="1224300"/>
          </a:xfrm>
        </p:grpSpPr>
        <p:pic>
          <p:nvPicPr>
            <p:cNvPr id="367" name="Shape 3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54742" y="3331375"/>
              <a:ext cx="1921325" cy="95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Shape 368"/>
            <p:cNvSpPr/>
            <p:nvPr/>
          </p:nvSpPr>
          <p:spPr>
            <a:xfrm>
              <a:off x="7165950" y="3195525"/>
              <a:ext cx="1698900" cy="122430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575" y="2812461"/>
            <a:ext cx="766700" cy="7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311" y="2131213"/>
            <a:ext cx="681225" cy="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5794475" y="2575225"/>
            <a:ext cx="1050000" cy="482400"/>
          </a:xfrm>
          <a:prstGeom prst="flowChartAlternateProcess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Classifier</a:t>
            </a:r>
            <a:endParaRPr b="1"/>
          </a:p>
        </p:txBody>
      </p:sp>
      <p:grpSp>
        <p:nvGrpSpPr>
          <p:cNvPr id="372" name="Shape 372"/>
          <p:cNvGrpSpPr/>
          <p:nvPr/>
        </p:nvGrpSpPr>
        <p:grpSpPr>
          <a:xfrm>
            <a:off x="6844548" y="2139312"/>
            <a:ext cx="800752" cy="1615051"/>
            <a:chOff x="6844548" y="2139312"/>
            <a:chExt cx="800752" cy="1615051"/>
          </a:xfrm>
        </p:grpSpPr>
        <p:cxnSp>
          <p:nvCxnSpPr>
            <p:cNvPr id="373" name="Shape 373"/>
            <p:cNvCxnSpPr>
              <a:stCxn id="365" idx="1"/>
              <a:endCxn id="371" idx="3"/>
            </p:cNvCxnSpPr>
            <p:nvPr/>
          </p:nvCxnSpPr>
          <p:spPr>
            <a:xfrm flipH="1">
              <a:off x="6844596" y="2139312"/>
              <a:ext cx="688200" cy="677100"/>
            </a:xfrm>
            <a:prstGeom prst="curvedConnector3">
              <a:avLst>
                <a:gd name="adj1" fmla="val 50009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Shape 374"/>
            <p:cNvCxnSpPr>
              <a:stCxn id="367" idx="1"/>
              <a:endCxn id="371" idx="3"/>
            </p:cNvCxnSpPr>
            <p:nvPr/>
          </p:nvCxnSpPr>
          <p:spPr>
            <a:xfrm rot="10800000">
              <a:off x="6844548" y="2816564"/>
              <a:ext cx="612000" cy="937800"/>
            </a:xfrm>
            <a:prstGeom prst="curvedConnector3">
              <a:avLst>
                <a:gd name="adj1" fmla="val 50006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Shape 375"/>
            <p:cNvCxnSpPr/>
            <p:nvPr/>
          </p:nvCxnSpPr>
          <p:spPr>
            <a:xfrm>
              <a:off x="7532800" y="2139313"/>
              <a:ext cx="112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6" name="Shape 376"/>
            <p:cNvCxnSpPr/>
            <p:nvPr/>
          </p:nvCxnSpPr>
          <p:spPr>
            <a:xfrm>
              <a:off x="7456550" y="3754350"/>
              <a:ext cx="112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the dataset</a:t>
            </a:r>
            <a:endParaRPr/>
          </a:p>
        </p:txBody>
      </p:sp>
      <p:sp>
        <p:nvSpPr>
          <p:cNvPr id="383" name="Shape 383"/>
          <p:cNvSpPr txBox="1"/>
          <p:nvPr/>
        </p:nvSpPr>
        <p:spPr>
          <a:xfrm>
            <a:off x="608225" y="1506419"/>
            <a:ext cx="22215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Tiles generation script:</a:t>
            </a:r>
            <a:endParaRPr b="1"/>
          </a:p>
        </p:txBody>
      </p: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00" y="2336119"/>
            <a:ext cx="748665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Extracting the features (3’)</a:t>
            </a:r>
            <a:endParaRPr/>
          </a:p>
        </p:txBody>
      </p:sp>
      <p:sp>
        <p:nvSpPr>
          <p:cNvPr id="391" name="Shape 391"/>
          <p:cNvSpPr txBox="1"/>
          <p:nvPr/>
        </p:nvSpPr>
        <p:spPr>
          <a:xfrm>
            <a:off x="363075" y="1565750"/>
            <a:ext cx="80178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04040"/>
              </a:solidFill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550" y="1615100"/>
            <a:ext cx="2352675" cy="28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 rotWithShape="1">
          <a:blip r:embed="rId4">
            <a:alphaModFix/>
          </a:blip>
          <a:srcRect l="3590" t="4228" r="12319" b="7118"/>
          <a:stretch/>
        </p:blipFill>
        <p:spPr>
          <a:xfrm>
            <a:off x="311725" y="1766425"/>
            <a:ext cx="5646450" cy="2708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26</a:t>
            </a:fld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642250" y="4474550"/>
            <a:ext cx="49854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https://towardsdatascience.com/vehicles-tracking-with-hog-and-linear-svm-c9f27eaf521a</a:t>
            </a:r>
            <a:endParaRPr sz="900"/>
          </a:p>
        </p:txBody>
      </p:sp>
      <p:sp>
        <p:nvSpPr>
          <p:cNvPr id="396" name="Shape 396"/>
          <p:cNvSpPr txBox="1"/>
          <p:nvPr/>
        </p:nvSpPr>
        <p:spPr>
          <a:xfrm>
            <a:off x="6305550" y="4570125"/>
            <a:ext cx="23190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https://chatbotslife.com/vehicle-detection-and-tracking-using-computer-vision-baea4df65906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Results of features extraction</a:t>
            </a:r>
            <a:endParaRPr/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625" y="1426700"/>
            <a:ext cx="6562725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27</a:t>
            </a:fld>
            <a:endParaRPr/>
          </a:p>
        </p:txBody>
      </p:sp>
      <p:sp>
        <p:nvSpPr>
          <p:cNvPr id="404" name="Shape 404"/>
          <p:cNvSpPr txBox="1"/>
          <p:nvPr/>
        </p:nvSpPr>
        <p:spPr>
          <a:xfrm>
            <a:off x="2079325" y="4714375"/>
            <a:ext cx="49854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https://towardsdatascience.com/vehicles-tracking-with-hog-and-linear-svm-c9f27eaf521a</a:t>
            </a:r>
            <a:endParaRPr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Training the classifier (Performance)</a:t>
            </a:r>
            <a:endParaRPr/>
          </a:p>
        </p:txBody>
      </p:sp>
      <p:sp>
        <p:nvSpPr>
          <p:cNvPr id="410" name="Shape 410"/>
          <p:cNvSpPr txBox="1"/>
          <p:nvPr/>
        </p:nvSpPr>
        <p:spPr>
          <a:xfrm>
            <a:off x="363075" y="1565750"/>
            <a:ext cx="80178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04040"/>
              </a:solidFill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38" y="3785838"/>
            <a:ext cx="6448426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38" y="2921738"/>
            <a:ext cx="6448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800" y="4516000"/>
            <a:ext cx="2857500" cy="48786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590750" y="2604950"/>
            <a:ext cx="4081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Wrongly trained with irrelevant images</a:t>
            </a:r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590738" y="3469038"/>
            <a:ext cx="4081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Trained without irrelevant images</a:t>
            </a:r>
            <a:endParaRPr/>
          </a:p>
        </p:txBody>
      </p:sp>
      <p:pic>
        <p:nvPicPr>
          <p:cNvPr id="416" name="Shape 4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675" y="1958700"/>
            <a:ext cx="64579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590750" y="1565750"/>
            <a:ext cx="4081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Original training results</a:t>
            </a:r>
            <a:endParaRPr/>
          </a:p>
        </p:txBody>
      </p:sp>
      <p:sp>
        <p:nvSpPr>
          <p:cNvPr id="418" name="Shape 4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Improvements</a:t>
            </a:r>
            <a:endParaRPr/>
          </a:p>
        </p:txBody>
      </p:sp>
      <p:sp>
        <p:nvSpPr>
          <p:cNvPr id="424" name="Shape 424"/>
          <p:cNvSpPr txBox="1"/>
          <p:nvPr/>
        </p:nvSpPr>
        <p:spPr>
          <a:xfrm>
            <a:off x="408850" y="1594625"/>
            <a:ext cx="73449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490175" y="1755725"/>
            <a:ext cx="71478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150" y="1441425"/>
            <a:ext cx="6787674" cy="32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29</a:t>
            </a:fld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2079325" y="4714375"/>
            <a:ext cx="43641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https://www.learnopencv.com/wp-content/uploads/2016/11/hog-preprocessing.jpg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 1</a:t>
            </a: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618075" y="1662400"/>
            <a:ext cx="6322800" cy="20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Background subtraction algorithm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Filtering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150" y="1859154"/>
            <a:ext cx="2930150" cy="20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618075" y="27556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Object detection by contours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Counting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500" y="1859150"/>
            <a:ext cx="3973450" cy="2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7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Background Subtraction Algorithm</a:t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600" y="2207812"/>
            <a:ext cx="2699651" cy="15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3308225" y="2639550"/>
            <a:ext cx="795000" cy="7248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/>
              <a:t>-</a:t>
            </a:r>
            <a:endParaRPr sz="7200"/>
          </a:p>
        </p:txBody>
      </p:sp>
      <p:cxnSp>
        <p:nvCxnSpPr>
          <p:cNvPr id="94" name="Shape 94"/>
          <p:cNvCxnSpPr/>
          <p:nvPr/>
        </p:nvCxnSpPr>
        <p:spPr>
          <a:xfrm flipH="1">
            <a:off x="3699650" y="2134550"/>
            <a:ext cx="6000" cy="504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Shape 95"/>
          <p:cNvCxnSpPr/>
          <p:nvPr/>
        </p:nvCxnSpPr>
        <p:spPr>
          <a:xfrm rot="10800000">
            <a:off x="3702650" y="3364475"/>
            <a:ext cx="3000" cy="59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Shape 96"/>
          <p:cNvSpPr/>
          <p:nvPr/>
        </p:nvSpPr>
        <p:spPr>
          <a:xfrm>
            <a:off x="4781575" y="2639550"/>
            <a:ext cx="795000" cy="7248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/>
              <a:t>&gt;</a:t>
            </a:r>
            <a:endParaRPr sz="7200"/>
          </a:p>
        </p:txBody>
      </p:sp>
      <p:cxnSp>
        <p:nvCxnSpPr>
          <p:cNvPr id="97" name="Shape 97"/>
          <p:cNvCxnSpPr>
            <a:stCxn id="93" idx="6"/>
            <a:endCxn id="96" idx="2"/>
          </p:cNvCxnSpPr>
          <p:nvPr/>
        </p:nvCxnSpPr>
        <p:spPr>
          <a:xfrm>
            <a:off x="4103225" y="3001950"/>
            <a:ext cx="67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Shape 98"/>
          <p:cNvCxnSpPr>
            <a:stCxn id="96" idx="6"/>
            <a:endCxn id="92" idx="1"/>
          </p:cNvCxnSpPr>
          <p:nvPr/>
        </p:nvCxnSpPr>
        <p:spPr>
          <a:xfrm>
            <a:off x="5576575" y="3001950"/>
            <a:ext cx="806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Shape 99"/>
          <p:cNvCxnSpPr>
            <a:endCxn id="100" idx="3"/>
          </p:cNvCxnSpPr>
          <p:nvPr/>
        </p:nvCxnSpPr>
        <p:spPr>
          <a:xfrm rot="10800000">
            <a:off x="2470837" y="2128702"/>
            <a:ext cx="12348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Shape 101"/>
          <p:cNvCxnSpPr>
            <a:endCxn id="102" idx="3"/>
          </p:cNvCxnSpPr>
          <p:nvPr/>
        </p:nvCxnSpPr>
        <p:spPr>
          <a:xfrm rot="10800000">
            <a:off x="2470838" y="3953325"/>
            <a:ext cx="1258200" cy="1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 txBox="1"/>
          <p:nvPr/>
        </p:nvSpPr>
        <p:spPr>
          <a:xfrm>
            <a:off x="4769425" y="2309875"/>
            <a:ext cx="8649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Filtering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6635400" y="1840000"/>
            <a:ext cx="18612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Foreground Mask</a:t>
            </a: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592875" y="4525675"/>
            <a:ext cx="17232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Background Model</a:t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592875" y="1229650"/>
            <a:ext cx="17232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Current Frame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05" y="1556352"/>
            <a:ext cx="2032731" cy="11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13" y="3380975"/>
            <a:ext cx="2032726" cy="11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Filtering based on OpenCV operations</a:t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405450" y="1475900"/>
            <a:ext cx="47565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Closing - Filling the small holes in the image object</a:t>
            </a:r>
            <a:endParaRPr/>
          </a:p>
        </p:txBody>
      </p:sp>
      <p:grpSp>
        <p:nvGrpSpPr>
          <p:cNvPr id="114" name="Shape 114"/>
          <p:cNvGrpSpPr/>
          <p:nvPr/>
        </p:nvGrpSpPr>
        <p:grpSpPr>
          <a:xfrm>
            <a:off x="2173950" y="3056700"/>
            <a:ext cx="4913350" cy="1185625"/>
            <a:chOff x="2173950" y="3056700"/>
            <a:chExt cx="4913350" cy="1185625"/>
          </a:xfrm>
        </p:grpSpPr>
        <p:pic>
          <p:nvPicPr>
            <p:cNvPr id="115" name="Shape 115"/>
            <p:cNvPicPr preferRelativeResize="0"/>
            <p:nvPr/>
          </p:nvPicPr>
          <p:blipFill rotWithShape="1">
            <a:blip r:embed="rId3">
              <a:alphaModFix/>
            </a:blip>
            <a:srcRect l="2771" r="50483"/>
            <a:stretch/>
          </p:blipFill>
          <p:spPr>
            <a:xfrm>
              <a:off x="2173950" y="3056700"/>
              <a:ext cx="805200" cy="1185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Shape 116"/>
            <p:cNvPicPr preferRelativeResize="0"/>
            <p:nvPr/>
          </p:nvPicPr>
          <p:blipFill rotWithShape="1">
            <a:blip r:embed="rId3">
              <a:alphaModFix/>
            </a:blip>
            <a:srcRect l="50340"/>
            <a:stretch/>
          </p:blipFill>
          <p:spPr>
            <a:xfrm>
              <a:off x="6231900" y="3056700"/>
              <a:ext cx="855400" cy="1185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Shape 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77828" y="3080499"/>
              <a:ext cx="855396" cy="1138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8" name="Shape 118"/>
            <p:cNvCxnSpPr>
              <a:stCxn id="115" idx="3"/>
              <a:endCxn id="117" idx="1"/>
            </p:cNvCxnSpPr>
            <p:nvPr/>
          </p:nvCxnSpPr>
          <p:spPr>
            <a:xfrm>
              <a:off x="2979150" y="3649512"/>
              <a:ext cx="1198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Shape 119"/>
            <p:cNvCxnSpPr>
              <a:stCxn id="117" idx="3"/>
              <a:endCxn id="116" idx="1"/>
            </p:cNvCxnSpPr>
            <p:nvPr/>
          </p:nvCxnSpPr>
          <p:spPr>
            <a:xfrm>
              <a:off x="5033224" y="3649524"/>
              <a:ext cx="1198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0" name="Shape 120"/>
            <p:cNvSpPr txBox="1"/>
            <p:nvPr/>
          </p:nvSpPr>
          <p:spPr>
            <a:xfrm>
              <a:off x="3108275" y="3273925"/>
              <a:ext cx="8553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/>
                <a:t>Dilation</a:t>
              </a:r>
              <a:endParaRPr b="1"/>
            </a:p>
          </p:txBody>
        </p:sp>
        <p:sp>
          <p:nvSpPr>
            <p:cNvPr id="121" name="Shape 121"/>
            <p:cNvSpPr txBox="1"/>
            <p:nvPr/>
          </p:nvSpPr>
          <p:spPr>
            <a:xfrm>
              <a:off x="5161950" y="3273925"/>
              <a:ext cx="8553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/>
                <a:t>Erosion</a:t>
              </a:r>
              <a:endParaRPr b="1"/>
            </a:p>
          </p:txBody>
        </p:sp>
      </p:grpSp>
      <p:sp>
        <p:nvSpPr>
          <p:cNvPr id="122" name="Shape 122"/>
          <p:cNvSpPr txBox="1"/>
          <p:nvPr/>
        </p:nvSpPr>
        <p:spPr>
          <a:xfrm>
            <a:off x="405450" y="1838000"/>
            <a:ext cx="47565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Opening - Removing the noise from the image</a:t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405450" y="2199600"/>
            <a:ext cx="47565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Dilation - Making the image object stand out</a:t>
            </a: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2168138" y="3041775"/>
            <a:ext cx="4960129" cy="1215475"/>
            <a:chOff x="2127175" y="3842725"/>
            <a:chExt cx="4960129" cy="1215475"/>
          </a:xfrm>
        </p:grpSpPr>
        <p:pic>
          <p:nvPicPr>
            <p:cNvPr id="125" name="Shape 125"/>
            <p:cNvPicPr preferRelativeResize="0"/>
            <p:nvPr/>
          </p:nvPicPr>
          <p:blipFill rotWithShape="1">
            <a:blip r:embed="rId5">
              <a:alphaModFix/>
            </a:blip>
            <a:srcRect l="47605"/>
            <a:stretch/>
          </p:blipFill>
          <p:spPr>
            <a:xfrm>
              <a:off x="6184779" y="3842725"/>
              <a:ext cx="902525" cy="121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/>
            <p:cNvPicPr preferRelativeResize="0"/>
            <p:nvPr/>
          </p:nvPicPr>
          <p:blipFill rotWithShape="1">
            <a:blip r:embed="rId5">
              <a:alphaModFix/>
            </a:blip>
            <a:srcRect r="50340"/>
            <a:stretch/>
          </p:blipFill>
          <p:spPr>
            <a:xfrm>
              <a:off x="2127175" y="3842725"/>
              <a:ext cx="855400" cy="121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55976" y="3877674"/>
              <a:ext cx="855400" cy="11455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8" name="Shape 128"/>
            <p:cNvCxnSpPr>
              <a:stCxn id="126" idx="3"/>
              <a:endCxn id="127" idx="1"/>
            </p:cNvCxnSpPr>
            <p:nvPr/>
          </p:nvCxnSpPr>
          <p:spPr>
            <a:xfrm>
              <a:off x="2982575" y="4450463"/>
              <a:ext cx="1173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9" name="Shape 129"/>
            <p:cNvCxnSpPr>
              <a:stCxn id="127" idx="3"/>
              <a:endCxn id="125" idx="1"/>
            </p:cNvCxnSpPr>
            <p:nvPr/>
          </p:nvCxnSpPr>
          <p:spPr>
            <a:xfrm>
              <a:off x="5011376" y="4450464"/>
              <a:ext cx="1173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0" name="Shape 130"/>
            <p:cNvSpPr txBox="1"/>
            <p:nvPr/>
          </p:nvSpPr>
          <p:spPr>
            <a:xfrm>
              <a:off x="3057175" y="4074863"/>
              <a:ext cx="8553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/>
                <a:t>Erosion</a:t>
              </a:r>
              <a:endParaRPr b="1"/>
            </a:p>
          </p:txBody>
        </p:sp>
        <p:sp>
          <p:nvSpPr>
            <p:cNvPr id="131" name="Shape 131"/>
            <p:cNvSpPr txBox="1"/>
            <p:nvPr/>
          </p:nvSpPr>
          <p:spPr>
            <a:xfrm>
              <a:off x="5137225" y="4074875"/>
              <a:ext cx="8553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/>
                <a:t>Dilation</a:t>
              </a:r>
              <a:endParaRPr b="1"/>
            </a:p>
          </p:txBody>
        </p:sp>
      </p:grpSp>
      <p:grpSp>
        <p:nvGrpSpPr>
          <p:cNvPr id="132" name="Shape 132"/>
          <p:cNvGrpSpPr/>
          <p:nvPr/>
        </p:nvGrpSpPr>
        <p:grpSpPr>
          <a:xfrm>
            <a:off x="2171051" y="3104300"/>
            <a:ext cx="4919148" cy="1152950"/>
            <a:chOff x="2168151" y="3768850"/>
            <a:chExt cx="4919148" cy="1152950"/>
          </a:xfrm>
        </p:grpSpPr>
        <p:pic>
          <p:nvPicPr>
            <p:cNvPr id="133" name="Shape 1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68151" y="3768850"/>
              <a:ext cx="902525" cy="115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31903" y="3776299"/>
              <a:ext cx="855396" cy="1138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5" name="Shape 135"/>
            <p:cNvCxnSpPr>
              <a:stCxn id="133" idx="3"/>
              <a:endCxn id="134" idx="1"/>
            </p:cNvCxnSpPr>
            <p:nvPr/>
          </p:nvCxnSpPr>
          <p:spPr>
            <a:xfrm>
              <a:off x="3070676" y="4345325"/>
              <a:ext cx="3161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6" name="Shape 136"/>
            <p:cNvSpPr txBox="1"/>
            <p:nvPr/>
          </p:nvSpPr>
          <p:spPr>
            <a:xfrm>
              <a:off x="4223625" y="3969725"/>
              <a:ext cx="8553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/>
                <a:t>Dilation</a:t>
              </a:r>
              <a:endParaRPr b="1"/>
            </a:p>
          </p:txBody>
        </p:sp>
      </p:grp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2713513" y="4765525"/>
            <a:ext cx="38694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https://docs.opencv.org/3.1.0/d9/d61/tutorial_py_morphological_ops.html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Objects Detection by contours</a:t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589650" y="1612675"/>
            <a:ext cx="6763200" cy="26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Using Standard functions cv2.findContours(), cv2.drawContours() 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Finding external contours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Filtering by height and width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Getting center of the bounding box (vehicle)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75" y="2735063"/>
            <a:ext cx="501967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Counting</a:t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589650" y="1612675"/>
            <a:ext cx="6763200" cy="26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" y="1285875"/>
            <a:ext cx="4569225" cy="385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85875"/>
            <a:ext cx="4569225" cy="385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5014925" y="2571750"/>
            <a:ext cx="13314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Vehicle passed entirely the zone</a:t>
            </a:r>
            <a:endParaRPr sz="1200"/>
          </a:p>
        </p:txBody>
      </p:sp>
      <p:cxnSp>
        <p:nvCxnSpPr>
          <p:cNvPr id="156" name="Shape 156"/>
          <p:cNvCxnSpPr/>
          <p:nvPr/>
        </p:nvCxnSpPr>
        <p:spPr>
          <a:xfrm rot="10800000">
            <a:off x="6346313" y="2987825"/>
            <a:ext cx="147300" cy="18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Shape 157"/>
          <p:cNvCxnSpPr/>
          <p:nvPr/>
        </p:nvCxnSpPr>
        <p:spPr>
          <a:xfrm rot="10800000">
            <a:off x="5082988" y="1565850"/>
            <a:ext cx="640200" cy="100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526400" y="1557550"/>
            <a:ext cx="73317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Classifying cars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Finding cars on images or videos</a:t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4448575" y="2131225"/>
            <a:ext cx="1319100" cy="1370400"/>
          </a:xfrm>
          <a:prstGeom prst="rightArrowCallout">
            <a:avLst>
              <a:gd name="adj1" fmla="val 10749"/>
              <a:gd name="adj2" fmla="val 19320"/>
              <a:gd name="adj3" fmla="val 26481"/>
              <a:gd name="adj4" fmla="val 58089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Project 2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575" y="2812461"/>
            <a:ext cx="766700" cy="7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311" y="2131213"/>
            <a:ext cx="681225" cy="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5794475" y="2575225"/>
            <a:ext cx="1050000" cy="482400"/>
          </a:xfrm>
          <a:prstGeom prst="flowChartAlternateProcess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Classifier</a:t>
            </a:r>
            <a:endParaRPr b="1"/>
          </a:p>
        </p:txBody>
      </p:sp>
      <p:sp>
        <p:nvSpPr>
          <p:cNvPr id="169" name="Shape 169"/>
          <p:cNvSpPr/>
          <p:nvPr/>
        </p:nvSpPr>
        <p:spPr>
          <a:xfrm>
            <a:off x="7558300" y="1587175"/>
            <a:ext cx="999300" cy="7668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Class A</a:t>
            </a:r>
            <a:endParaRPr b="1"/>
          </a:p>
        </p:txBody>
      </p:sp>
      <p:sp>
        <p:nvSpPr>
          <p:cNvPr id="170" name="Shape 170"/>
          <p:cNvSpPr/>
          <p:nvPr/>
        </p:nvSpPr>
        <p:spPr>
          <a:xfrm>
            <a:off x="7558300" y="3351725"/>
            <a:ext cx="999300" cy="7668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Class B</a:t>
            </a:r>
            <a:endParaRPr b="1"/>
          </a:p>
        </p:txBody>
      </p:sp>
      <p:cxnSp>
        <p:nvCxnSpPr>
          <p:cNvPr id="171" name="Shape 171"/>
          <p:cNvCxnSpPr>
            <a:stCxn id="169" idx="2"/>
            <a:endCxn id="168" idx="3"/>
          </p:cNvCxnSpPr>
          <p:nvPr/>
        </p:nvCxnSpPr>
        <p:spPr>
          <a:xfrm flipH="1">
            <a:off x="6844600" y="1970575"/>
            <a:ext cx="713700" cy="846000"/>
          </a:xfrm>
          <a:prstGeom prst="curvedConnector3">
            <a:avLst>
              <a:gd name="adj1" fmla="val 500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2" name="Shape 172"/>
          <p:cNvCxnSpPr>
            <a:stCxn id="170" idx="2"/>
            <a:endCxn id="168" idx="3"/>
          </p:cNvCxnSpPr>
          <p:nvPr/>
        </p:nvCxnSpPr>
        <p:spPr>
          <a:xfrm rot="10800000">
            <a:off x="6844600" y="2816525"/>
            <a:ext cx="713700" cy="918600"/>
          </a:xfrm>
          <a:prstGeom prst="curvedConnector3">
            <a:avLst>
              <a:gd name="adj1" fmla="val 500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Classifying cars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511500" y="1641100"/>
            <a:ext cx="47280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What is classified?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Vehicles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Non-Vehicles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Shape 180"/>
          <p:cNvGrpSpPr/>
          <p:nvPr/>
        </p:nvGrpSpPr>
        <p:grpSpPr>
          <a:xfrm>
            <a:off x="5471425" y="1641100"/>
            <a:ext cx="3360909" cy="2503535"/>
            <a:chOff x="5794475" y="1755975"/>
            <a:chExt cx="3360909" cy="2503535"/>
          </a:xfrm>
        </p:grpSpPr>
        <p:pic>
          <p:nvPicPr>
            <p:cNvPr id="181" name="Shape 1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796" y="1755975"/>
              <a:ext cx="1546329" cy="76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Shape 182"/>
            <p:cNvGrpSpPr/>
            <p:nvPr/>
          </p:nvGrpSpPr>
          <p:grpSpPr>
            <a:xfrm>
              <a:off x="7456548" y="3249217"/>
              <a:ext cx="1698836" cy="1010292"/>
              <a:chOff x="7054742" y="3195525"/>
              <a:chExt cx="1921325" cy="1224300"/>
            </a:xfrm>
          </p:grpSpPr>
          <p:pic>
            <p:nvPicPr>
              <p:cNvPr id="183" name="Shape 18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054742" y="3331375"/>
                <a:ext cx="1921325" cy="952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4" name="Shape 184"/>
              <p:cNvSpPr/>
              <p:nvPr/>
            </p:nvSpPr>
            <p:spPr>
              <a:xfrm>
                <a:off x="7165950" y="3195525"/>
                <a:ext cx="1698900" cy="1224300"/>
              </a:xfrm>
              <a:prstGeom prst="mathMultiply">
                <a:avLst>
                  <a:gd name="adj1" fmla="val 23520"/>
                </a:avLst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" name="Shape 185"/>
            <p:cNvSpPr/>
            <p:nvPr/>
          </p:nvSpPr>
          <p:spPr>
            <a:xfrm>
              <a:off x="5794475" y="2575225"/>
              <a:ext cx="1050000" cy="482400"/>
            </a:xfrm>
            <a:prstGeom prst="flowChartAlternateProcess">
              <a:avLst/>
            </a:prstGeom>
            <a:solidFill>
              <a:srgbClr val="FFFFFF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/>
                <a:t>Classifier</a:t>
              </a:r>
              <a:endParaRPr b="1"/>
            </a:p>
          </p:txBody>
        </p:sp>
        <p:grpSp>
          <p:nvGrpSpPr>
            <p:cNvPr id="186" name="Shape 186"/>
            <p:cNvGrpSpPr/>
            <p:nvPr/>
          </p:nvGrpSpPr>
          <p:grpSpPr>
            <a:xfrm>
              <a:off x="6844548" y="2139312"/>
              <a:ext cx="800752" cy="1615051"/>
              <a:chOff x="6844548" y="2139312"/>
              <a:chExt cx="800752" cy="1615051"/>
            </a:xfrm>
          </p:grpSpPr>
          <p:cxnSp>
            <p:nvCxnSpPr>
              <p:cNvPr id="187" name="Shape 187"/>
              <p:cNvCxnSpPr>
                <a:stCxn id="181" idx="1"/>
                <a:endCxn id="185" idx="3"/>
              </p:cNvCxnSpPr>
              <p:nvPr/>
            </p:nvCxnSpPr>
            <p:spPr>
              <a:xfrm flipH="1">
                <a:off x="6844596" y="2139312"/>
                <a:ext cx="688200" cy="677100"/>
              </a:xfrm>
              <a:prstGeom prst="curvedConnector3">
                <a:avLst>
                  <a:gd name="adj1" fmla="val 50009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Shape 188"/>
              <p:cNvCxnSpPr>
                <a:stCxn id="183" idx="1"/>
                <a:endCxn id="185" idx="3"/>
              </p:cNvCxnSpPr>
              <p:nvPr/>
            </p:nvCxnSpPr>
            <p:spPr>
              <a:xfrm rot="10800000">
                <a:off x="6844548" y="2816564"/>
                <a:ext cx="612000" cy="937800"/>
              </a:xfrm>
              <a:prstGeom prst="curvedConnector3">
                <a:avLst>
                  <a:gd name="adj1" fmla="val 50006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Shape 189"/>
              <p:cNvCxnSpPr/>
              <p:nvPr/>
            </p:nvCxnSpPr>
            <p:spPr>
              <a:xfrm>
                <a:off x="7532800" y="2139313"/>
                <a:ext cx="112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0" name="Shape 190"/>
              <p:cNvCxnSpPr/>
              <p:nvPr/>
            </p:nvCxnSpPr>
            <p:spPr>
              <a:xfrm>
                <a:off x="7456550" y="3754350"/>
                <a:ext cx="112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91" name="Shape 191"/>
          <p:cNvGrpSpPr/>
          <p:nvPr/>
        </p:nvGrpSpPr>
        <p:grpSpPr>
          <a:xfrm>
            <a:off x="6388088" y="2018212"/>
            <a:ext cx="1934888" cy="1650500"/>
            <a:chOff x="6609650" y="3362500"/>
            <a:chExt cx="1934888" cy="1650500"/>
          </a:xfrm>
        </p:grpSpPr>
        <p:sp>
          <p:nvSpPr>
            <p:cNvPr id="192" name="Shape 192"/>
            <p:cNvSpPr/>
            <p:nvPr/>
          </p:nvSpPr>
          <p:spPr>
            <a:xfrm>
              <a:off x="6609650" y="3362500"/>
              <a:ext cx="1321925" cy="1514200"/>
            </a:xfrm>
            <a:prstGeom prst="flowChartMagneticDisk">
              <a:avLst/>
            </a:prstGeom>
            <a:solidFill>
              <a:srgbClr val="B7B7B7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7607038" y="4327188"/>
              <a:ext cx="937500" cy="62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4" name="Shape 1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92437" y="4417483"/>
              <a:ext cx="766701" cy="5955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Shape 195"/>
          <p:cNvSpPr txBox="1"/>
          <p:nvPr/>
        </p:nvSpPr>
        <p:spPr>
          <a:xfrm>
            <a:off x="511500" y="2355475"/>
            <a:ext cx="4728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Creating the dataset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511500" y="2689800"/>
            <a:ext cx="47280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Extracting features from the dataset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b="1"/>
              <a:t>H</a:t>
            </a:r>
            <a:r>
              <a:rPr lang="fr"/>
              <a:t>istogram of </a:t>
            </a:r>
            <a:r>
              <a:rPr lang="fr" b="1"/>
              <a:t>O</a:t>
            </a:r>
            <a:r>
              <a:rPr lang="fr"/>
              <a:t>riented </a:t>
            </a:r>
            <a:r>
              <a:rPr lang="fr" b="1"/>
              <a:t>G</a:t>
            </a:r>
            <a:r>
              <a:rPr lang="fr"/>
              <a:t>radient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Histogram of Colors (RGB, YCrCb, LUV …)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Normalizing and combining features</a:t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511500" y="3623800"/>
            <a:ext cx="4728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Training the classifier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975" y="1762388"/>
            <a:ext cx="4260326" cy="22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5402688" y="4714375"/>
            <a:ext cx="33609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http://www.everythingai.co.in/2018/02/15/logistic-regression/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951</Words>
  <Application>Microsoft Office PowerPoint</Application>
  <PresentationFormat>Affichage à l'écran (16:9)</PresentationFormat>
  <Paragraphs>217</Paragraphs>
  <Slides>29</Slides>
  <Notes>29</Notes>
  <HiddenSlides>6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Merriweather</vt:lpstr>
      <vt:lpstr>Roboto</vt:lpstr>
      <vt:lpstr>Arial</vt:lpstr>
      <vt:lpstr>Times New Roman</vt:lpstr>
      <vt:lpstr>Paradigm</vt:lpstr>
      <vt:lpstr>AI: Vehicle detection with Computer Vision</vt:lpstr>
      <vt:lpstr>Introduction</vt:lpstr>
      <vt:lpstr>Project 1</vt:lpstr>
      <vt:lpstr>Background Subtraction Algorithm</vt:lpstr>
      <vt:lpstr>Filtering based on OpenCV operations</vt:lpstr>
      <vt:lpstr>Objects Detection by contours</vt:lpstr>
      <vt:lpstr>Counting</vt:lpstr>
      <vt:lpstr>Project 2</vt:lpstr>
      <vt:lpstr>Classifying cars</vt:lpstr>
      <vt:lpstr>Creating the dataset</vt:lpstr>
      <vt:lpstr>Extracting the features</vt:lpstr>
      <vt:lpstr>Extracting the features (2)</vt:lpstr>
      <vt:lpstr>Extracting the features (2’)</vt:lpstr>
      <vt:lpstr>Extracting the features (3)</vt:lpstr>
      <vt:lpstr>Training the classifier</vt:lpstr>
      <vt:lpstr>Finding cars on images or videos</vt:lpstr>
      <vt:lpstr>Demonstrations</vt:lpstr>
      <vt:lpstr>Demonstrations (1)</vt:lpstr>
      <vt:lpstr>Demonstrations (2)</vt:lpstr>
      <vt:lpstr>Demonstrations (3)</vt:lpstr>
      <vt:lpstr>Demonstrations (4)</vt:lpstr>
      <vt:lpstr>Bibliography</vt:lpstr>
      <vt:lpstr>Credits</vt:lpstr>
      <vt:lpstr>Project 2</vt:lpstr>
      <vt:lpstr>Creating the dataset</vt:lpstr>
      <vt:lpstr>Extracting the features (3’)</vt:lpstr>
      <vt:lpstr>Results of features extraction</vt:lpstr>
      <vt:lpstr>Training the classifier (Performance)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AI: Vehicle detection with Computer Vision</dc:title>
  <cp:lastModifiedBy>Blaise Ishimwe</cp:lastModifiedBy>
  <cp:revision>1</cp:revision>
  <dcterms:modified xsi:type="dcterms:W3CDTF">2018-06-05T19:11:46Z</dcterms:modified>
</cp:coreProperties>
</file>